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0" r:id="rId3"/>
    <p:sldId id="262" r:id="rId4"/>
    <p:sldId id="261" r:id="rId5"/>
    <p:sldId id="263" r:id="rId6"/>
    <p:sldId id="264" r:id="rId7"/>
    <p:sldId id="265" r:id="rId8"/>
    <p:sldId id="259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77"/>
      <p:regular r:id="rId16"/>
      <p:bold r:id="rId17"/>
      <p:italic r:id="rId18"/>
      <p:boldItalic r:id="rId19"/>
    </p:embeddedFont>
    <p:embeddedFont>
      <p:font typeface="Lato Light" panose="020F0302020204030203" pitchFamily="34" charset="77"/>
      <p:regular r:id="rId20"/>
      <p:italic r:id="rId21"/>
    </p:embeddedFont>
    <p:embeddedFont>
      <p:font typeface="Quicksand" pitchFamily="2" charset="7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74"/>
  </p:normalViewPr>
  <p:slideViewPr>
    <p:cSldViewPr snapToGrid="0">
      <p:cViewPr varScale="1">
        <p:scale>
          <a:sx n="128" d="100"/>
          <a:sy n="128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7F94A2D-472E-504A-B197-4CA415FB5E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76AFD82-3E59-2C45-887A-05F1611178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EEF8C-B528-AF42-9854-F5B703A912FC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850F87C-CB19-6541-B83B-3F8B08535C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914BCE-D717-B44E-9020-3EB3B8DB9E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CA1A9-2C64-734A-9CE3-CB16BED2F7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04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2F167-2865-4F5E-94D2-4D98566A107A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70469-5E86-4018-A2E1-E9C8592F0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4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artikel/2335228-vaker-whatsapp-fraude-je-denkt-dit-overkomt-mij-niet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s.nl/artikel/2335228-vaker-whatsapp-fraude-je-denkt-dit-overkomt-mij-niet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mentenbond.nl/veilig-internetten/whatsapp-fraud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mentenbond.nl/veilig-internetten/corona-phishing-en-oplichti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  <a:r>
              <a:rPr lang="en-US" dirty="0">
                <a:hlinkClick r:id="rId3"/>
              </a:rPr>
              <a:t>https://nos.nl/artikel/2335228-vaker-whatsapp-fraude-je-denkt-dit-overkomt-mij-niet.html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70469-5E86-4018-A2E1-E9C8592F0FC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17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  <a:r>
              <a:rPr lang="en-US" dirty="0">
                <a:hlinkClick r:id="rId3"/>
              </a:rPr>
              <a:t>https://nos.nl/artikel/2335228-vaker-whatsapp-fraude-je-denkt-dit-overkomt-mij-niet.html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70469-5E86-4018-A2E1-E9C8592F0FC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10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  <a:r>
              <a:rPr lang="en-US" dirty="0">
                <a:hlinkClick r:id="rId3"/>
              </a:rPr>
              <a:t>https://www.consumentenbond.nl/veilig-internetten/whatsapp-fraude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70469-5E86-4018-A2E1-E9C8592F0FC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763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  <a:r>
              <a:rPr lang="en-US" dirty="0">
                <a:hlinkClick r:id="rId3"/>
              </a:rPr>
              <a:t>https://www.consumentenbond.nl/veilig-internetten/corona-phishing-en-oplichting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70469-5E86-4018-A2E1-E9C8592F0FC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76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lh4.googleusercontent.com/rHifLe6-il6vcXwPP8kln_RLM6NEnowz38MhO4BI8_xcmv8htGV-E2Y-cUF93F6gh5RHKtam5nRIrc6cT1bealTC4fRBdHPgkYgBQ6CfPvHpalIBK6GguSExQmegA_7PnDVpY-0l">
            <a:extLst>
              <a:ext uri="{FF2B5EF4-FFF2-40B4-BE49-F238E27FC236}">
                <a16:creationId xmlns:a16="http://schemas.microsoft.com/office/drawing/2014/main" id="{1913C6D9-D268-7C44-8FC1-32C225A12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" b="20831"/>
          <a:stretch/>
        </p:blipFill>
        <p:spPr bwMode="auto">
          <a:xfrm>
            <a:off x="-3804" y="916683"/>
            <a:ext cx="12205252" cy="59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E5C0FA72-D08F-B142-B33D-52EC036B4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469" y="2991802"/>
            <a:ext cx="2286000" cy="3543300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5EF8D4-F192-534D-BB26-5B4C238E5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6662">
            <a:off x="1067315" y="608940"/>
            <a:ext cx="2563849" cy="1673249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EE5F687-D1F6-3046-B1EB-743CCBCB7D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30" y="4763452"/>
            <a:ext cx="7845277" cy="777793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85A9FD10-CA2E-3649-8C9B-B6346D77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30" y="3411343"/>
            <a:ext cx="7845278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502582"/>
                </a:solidFill>
                <a:latin typeface="Quicksan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39C5-F3EF-4081-8922-CFD7E235078E}"/>
              </a:ext>
            </a:extLst>
          </p:cNvPr>
          <p:cNvSpPr/>
          <p:nvPr/>
        </p:nvSpPr>
        <p:spPr>
          <a:xfrm>
            <a:off x="9105418" y="84094"/>
            <a:ext cx="3001701" cy="540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EE754-8909-4631-A8D2-FF3B1E9C57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529" y="2933111"/>
            <a:ext cx="7845278" cy="431092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502582"/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2F258F-7127-4546-BBC5-313B347E6EBC}"/>
              </a:ext>
            </a:extLst>
          </p:cNvPr>
          <p:cNvSpPr/>
          <p:nvPr userDrawn="1"/>
        </p:nvSpPr>
        <p:spPr>
          <a:xfrm>
            <a:off x="3877183" y="177810"/>
            <a:ext cx="4500971" cy="220027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22D147C1-ECCA-DA43-95AD-0C179BFE8845}"/>
              </a:ext>
            </a:extLst>
          </p:cNvPr>
          <p:cNvSpPr/>
          <p:nvPr userDrawn="1"/>
        </p:nvSpPr>
        <p:spPr>
          <a:xfrm>
            <a:off x="4029583" y="345426"/>
            <a:ext cx="4500971" cy="220027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A573E6A1-9AB4-5845-BEB8-7EC0FC0D690B}"/>
              </a:ext>
            </a:extLst>
          </p:cNvPr>
          <p:cNvSpPr/>
          <p:nvPr userDrawn="1"/>
        </p:nvSpPr>
        <p:spPr>
          <a:xfrm>
            <a:off x="4029583" y="330210"/>
            <a:ext cx="4500971" cy="2200275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B6C667-4EA4-4325-9418-93F24BA90AD3}"/>
              </a:ext>
            </a:extLst>
          </p:cNvPr>
          <p:cNvSpPr/>
          <p:nvPr userDrawn="1"/>
        </p:nvSpPr>
        <p:spPr>
          <a:xfrm>
            <a:off x="9176084" y="84094"/>
            <a:ext cx="2931035" cy="87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CF41EEE-2F58-C346-853E-A76F7FAAC5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24783" y="1213237"/>
            <a:ext cx="3898728" cy="4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ro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4C5C-C3D9-F441-ADF3-084C63BC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C91100-75D0-4B4C-87DD-2AB9B020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D69-916B-4EE6-A036-E9BD51D1EA7D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F6A1DD-3518-A442-83C0-D37A7CA4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6F09D-5708-5C4D-9D67-7AAE2A57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F2BF-5F5C-433B-9276-5DC2DBD3E19E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5" descr="A picture containing white, table&#10;&#10;Description generated with high confidence">
            <a:extLst>
              <a:ext uri="{FF2B5EF4-FFF2-40B4-BE49-F238E27FC236}">
                <a16:creationId xmlns:a16="http://schemas.microsoft.com/office/drawing/2014/main" id="{35013E29-0F14-874D-BE49-9BAF8E5AA0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5768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EF2A6C-FA17-3A4F-9A83-A304D70D1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39"/>
            <a:ext cx="8110564" cy="3235683"/>
          </a:xfrm>
          <a:solidFill>
            <a:srgbClr val="FFFFFF">
              <a:alpha val="60000"/>
            </a:srgbClr>
          </a:solidFill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DD4C07-E653-9248-8614-5BBE2803B037}"/>
              </a:ext>
            </a:extLst>
          </p:cNvPr>
          <p:cNvSpPr txBox="1">
            <a:spLocks/>
          </p:cNvSpPr>
          <p:nvPr/>
        </p:nvSpPr>
        <p:spPr>
          <a:xfrm>
            <a:off x="844826" y="243568"/>
            <a:ext cx="10515600" cy="1139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Quicksand" panose="02070303000000060000" pitchFamily="18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Wat nu?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0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lassen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hite, table&#10;&#10;Description generated with high confidence">
            <a:extLst>
              <a:ext uri="{FF2B5EF4-FFF2-40B4-BE49-F238E27FC236}">
                <a16:creationId xmlns:a16="http://schemas.microsoft.com/office/drawing/2014/main" id="{43DD0688-4C5E-8945-A806-7A818211A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5768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9605448B-FD58-8142-9498-199F0011E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826" y="243568"/>
            <a:ext cx="10515600" cy="1139484"/>
          </a:xfrm>
        </p:spPr>
        <p:txBody>
          <a:bodyPr anchor="ctr"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Quicksand" panose="02070303000000060000" pitchFamily="18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De </a:t>
            </a:r>
            <a:r>
              <a:rPr lang="en-GB" dirty="0" err="1"/>
              <a:t>klassencode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9C4A89F-AC1A-6E48-B239-362CFAEE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40" y="1844026"/>
            <a:ext cx="8110564" cy="3235683"/>
          </a:xfrm>
          <a:solidFill>
            <a:srgbClr val="FFFFFF">
              <a:alpha val="60000"/>
            </a:srgbClr>
          </a:solidFill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414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B14E-D58E-2F43-911F-7A08B9B9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Quicksand" panose="02070303000000060000" pitchFamily="18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4532E4-450E-1E4D-8B32-4A44554BD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E62CF-012C-6344-BA53-00E29275D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43EB4-67CB-374B-A4A9-B4404C37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D69-916B-4EE6-A036-E9BD51D1EA7D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EF61C-E8DD-174B-AA5A-8C5EA48B2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AA48C-CB65-C744-B4F1-7174ADC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F2BF-5F5C-433B-9276-5DC2DBD3E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54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605448B-FD58-8142-9498-199F0011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</p:spPr>
        <p:txBody>
          <a:bodyPr anchor="ctr">
            <a:normAutofit/>
          </a:bodyPr>
          <a:lstStyle>
            <a:lvl1pPr>
              <a:defRPr sz="3600" b="0" i="0">
                <a:solidFill>
                  <a:srgbClr val="502582"/>
                </a:solidFill>
                <a:latin typeface="Quicksand" panose="02070303000000060000" pitchFamily="18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9C4A89F-AC1A-6E48-B239-362CFAEE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39"/>
            <a:ext cx="10515600" cy="4351338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52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white, table&#10;&#10;Description generated with high confidence">
            <a:extLst>
              <a:ext uri="{FF2B5EF4-FFF2-40B4-BE49-F238E27FC236}">
                <a16:creationId xmlns:a16="http://schemas.microsoft.com/office/drawing/2014/main" id="{43DD0688-4C5E-8945-A806-7A818211A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5768" cy="6858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9C4A89F-AC1A-6E48-B239-362CFAEE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39"/>
            <a:ext cx="8110564" cy="3235683"/>
          </a:xfrm>
          <a:solidFill>
            <a:srgbClr val="FFFFFF">
              <a:alpha val="60000"/>
            </a:srgbClr>
          </a:solidFill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605448B-FD58-8142-9498-199F0011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26" y="243568"/>
            <a:ext cx="10515600" cy="1139484"/>
          </a:xfrm>
        </p:spPr>
        <p:txBody>
          <a:bodyPr anchor="ctr"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Quicksand" panose="02070303000000060000" pitchFamily="18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2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7438-2005-AC4D-AD0F-CBCA00278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0" i="0">
                <a:solidFill>
                  <a:srgbClr val="502582"/>
                </a:solidFill>
                <a:latin typeface="Quicksand" panose="02070303000000060000" pitchFamily="18" charset="77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A96D8-A5EB-A44C-81B3-6F34B5E4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7DCE5-E198-A842-9377-E7429B939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defRPr>
            </a:lvl1pPr>
          </a:lstStyle>
          <a:p>
            <a:fld id="{5B219D69-916B-4EE6-A036-E9BD51D1EA7D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61937-0932-8845-8C27-0085EBFF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DD35E-9C72-094B-987E-683FF672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F2BF-5F5C-433B-9276-5DC2DBD3E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77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8EE4-C46F-EC4D-915C-270509F5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02582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6EF87-778C-8946-BB9D-3B731917C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B36EE-F61A-BB4D-8CFA-29158009A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00E53-FACD-FF44-9F32-43A4139F8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D69-916B-4EE6-A036-E9BD51D1EA7D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6A084-9F8C-D743-B60A-418B8C6E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91D71-58FA-834A-A4A7-F73CE6E84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F2BF-5F5C-433B-9276-5DC2DBD3E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34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B4FB-1036-8C47-8E95-C45D02CE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502582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D019E-3E20-FE42-AA32-B1FBE4B32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F6100-137E-5447-827C-B313BA15A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F5BA4-8D79-6845-B875-F7D082AE0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F4169-9A91-614C-8CF7-0225F81A2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B56D3-9CBC-D442-BE0A-C77ED59A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D69-916B-4EE6-A036-E9BD51D1EA7D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761C0B-22DE-8B40-9232-78120E53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6A9CF-7FEF-E449-B1EA-45B33BBB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F2BF-5F5C-433B-9276-5DC2DBD3E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90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D7B9-0F81-DC4F-9931-98EAD9EB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2582"/>
                </a:solidFill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93787-9FAA-7F44-80E6-439AA94E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D69-916B-4EE6-A036-E9BD51D1EA7D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E450F-8150-524B-8652-40860679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F82ED-F2E1-F94F-926A-015CEF75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F2BF-5F5C-433B-9276-5DC2DBD3E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7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D79185-9D83-1D44-A4A6-050C870FF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D69-916B-4EE6-A036-E9BD51D1EA7D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DDF51-BFFA-774D-BD2E-9F1DB46E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CCC23-21B6-D440-8324-556A3C3E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F2BF-5F5C-433B-9276-5DC2DBD3E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25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A04E-0A90-5A45-B6F2-CA3D099D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Quicksand" panose="02070303000000060000" pitchFamily="18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7FB3C-E9FC-3A49-9246-7C5F9F8D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D006C-3380-B642-B784-AF84E62F0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95539-CD90-664A-8395-4169F6D7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9D69-916B-4EE6-A036-E9BD51D1EA7D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436C3-91C0-D342-A56F-87BED4BC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2F58A-C77D-9840-A061-08905B04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5F2BF-5F5C-433B-9276-5DC2DBD3E1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79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533486-D37C-9C4C-926E-856F1C28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EF94-F6D3-F54F-A167-78F61D83E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FC7A-76C1-AA45-957E-571DC4FAB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19D69-916B-4EE6-A036-E9BD51D1EA7D}" type="datetimeFigureOut">
              <a:rPr lang="nl-NL" smtClean="0"/>
              <a:t>22-03-2021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F0494-E1EB-E44F-9DD7-CEADC24C2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AAA74-CA4E-8F45-813B-320CBDB50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5F2BF-5F5C-433B-9276-5DC2DBD3E19E}" type="slidenum">
              <a:rPr lang="nl-NL" smtClean="0"/>
              <a:t>‹nr.›</a:t>
            </a:fld>
            <a:endParaRPr lang="nl-NL"/>
          </a:p>
        </p:txBody>
      </p:sp>
      <p:pic>
        <p:nvPicPr>
          <p:cNvPr id="16" name="Picture 2" descr="https://lh4.googleusercontent.com/rHifLe6-il6vcXwPP8kln_RLM6NEnowz38MhO4BI8_xcmv8htGV-E2Y-cUF93F6gh5RHKtam5nRIrc6cT1bealTC4fRBdHPgkYgBQ6CfPvHpalIBK6GguSExQmegA_7PnDVpY-0l">
            <a:extLst>
              <a:ext uri="{FF2B5EF4-FFF2-40B4-BE49-F238E27FC236}">
                <a16:creationId xmlns:a16="http://schemas.microsoft.com/office/drawing/2014/main" id="{51D5AB05-C202-4A4F-B61A-F02D80F4F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" b="20831"/>
          <a:stretch/>
        </p:blipFill>
        <p:spPr bwMode="auto">
          <a:xfrm>
            <a:off x="0" y="5112223"/>
            <a:ext cx="12205252" cy="1760291"/>
          </a:xfrm>
          <a:prstGeom prst="rect">
            <a:avLst/>
          </a:prstGeom>
          <a:blipFill>
            <a:blip r:embed="rId15"/>
            <a:tile tx="0" ty="0" sx="100000" sy="100000" flip="none" algn="tl"/>
          </a:blipFill>
        </p:spPr>
      </p:pic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FFC6E5B3-5830-4BF2-818A-F7487318CB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11349" y="5230471"/>
            <a:ext cx="983092" cy="15237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B188517-3B96-0246-89F3-3BD1E87A14C4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35" y="168909"/>
            <a:ext cx="2655680" cy="3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1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02582"/>
          </a:solidFill>
          <a:latin typeface="Quicksan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0258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0258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C2DF1B-2BDD-4970-B2CD-DE06A31846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281CE3-056B-4979-A94E-56F94AC81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Whatsapp Fraude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9A43B-B69E-4F42-BA7F-51EC157C43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092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78AC-F95E-45E4-8996-D81D45345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Whatsapp</a:t>
            </a:r>
            <a:r>
              <a:rPr lang="en-US" dirty="0"/>
              <a:t> </a:t>
            </a:r>
            <a:r>
              <a:rPr lang="en-US" dirty="0" err="1"/>
              <a:t>fraude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289D5-97F5-40F5-8078-0E21FD78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39"/>
            <a:ext cx="4867564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rgbClr val="502582"/>
                </a:solidFill>
              </a:rPr>
              <a:t>Wie heeft, of kent iemand, die zo iets heeft mee gemaakt?</a:t>
            </a:r>
          </a:p>
          <a:p>
            <a:pPr marL="0" indent="0">
              <a:buNone/>
            </a:pPr>
            <a:endParaRPr lang="nl-NL" dirty="0">
              <a:solidFill>
                <a:srgbClr val="502582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502582"/>
                </a:solidFill>
              </a:rPr>
              <a:t>Hoe werd je in de maling genomen?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1AA5E0-94E1-46CB-BD81-DB30EE339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12127"/>
          <a:stretch/>
        </p:blipFill>
        <p:spPr bwMode="auto">
          <a:xfrm>
            <a:off x="5705764" y="83183"/>
            <a:ext cx="6380218" cy="47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26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A337-E352-400B-B0FA-A2188E18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Corona tijd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5C48-A000-4B27-B7E9-7970C4553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laatste tijd komt ‘Whatsapp </a:t>
            </a:r>
            <a:r>
              <a:rPr lang="nl-NL" dirty="0" err="1"/>
              <a:t>faude</a:t>
            </a:r>
            <a:r>
              <a:rPr lang="nl-NL" dirty="0"/>
              <a:t>’ </a:t>
            </a:r>
            <a:br>
              <a:rPr lang="nl-NL" dirty="0"/>
            </a:br>
            <a:r>
              <a:rPr lang="nl-NL" dirty="0"/>
              <a:t>steeds vaker voor.</a:t>
            </a:r>
          </a:p>
          <a:p>
            <a:r>
              <a:rPr lang="nl-NL" dirty="0"/>
              <a:t>Mensen doen alsof ze je vriend(in) of </a:t>
            </a:r>
            <a:br>
              <a:rPr lang="nl-NL" dirty="0"/>
            </a:br>
            <a:r>
              <a:rPr lang="nl-NL" dirty="0"/>
              <a:t>ouder zijn en vragen of je direct geld wil </a:t>
            </a:r>
            <a:br>
              <a:rPr lang="nl-NL" dirty="0"/>
            </a:br>
            <a:r>
              <a:rPr lang="nl-NL" dirty="0"/>
              <a:t>overmaken.</a:t>
            </a:r>
          </a:p>
          <a:p>
            <a:r>
              <a:rPr lang="nl-NL" dirty="0"/>
              <a:t>Vaak via een tikkie</a:t>
            </a:r>
          </a:p>
          <a:p>
            <a:r>
              <a:rPr lang="nl-NL" dirty="0"/>
              <a:t>Nu we elkaar minder zien en meer digitaal communiceren pakken criminelen hun kas.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C32602-836E-4564-8AB0-08B9EA57F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2" r="6429"/>
          <a:stretch/>
        </p:blipFill>
        <p:spPr bwMode="auto">
          <a:xfrm>
            <a:off x="7732644" y="1209738"/>
            <a:ext cx="4333461" cy="292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34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AE17-435B-4FF0-9E56-4AEE6C9D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Whatsapp fraude herkennen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8C65B-F29B-4597-86CA-DD934A26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3" y="1222514"/>
            <a:ext cx="7835406" cy="482167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Een 'bekende' stuurt je een appje vanaf een onbekend nummer (de profielfoto klopt).</a:t>
            </a:r>
          </a:p>
          <a:p>
            <a:r>
              <a:rPr lang="nl-NL" dirty="0"/>
              <a:t>Deze 'bekende' vraagt je om een rekening voor te schieten.</a:t>
            </a:r>
          </a:p>
          <a:p>
            <a:r>
              <a:rPr lang="nl-NL" dirty="0"/>
              <a:t>Er is (veel) haast bij.</a:t>
            </a:r>
          </a:p>
          <a:p>
            <a:r>
              <a:rPr lang="nl-NL" dirty="0"/>
              <a:t>De 'bekende' wil niet op een andere manier communiceren, of hij beweert dat dit niet kan.</a:t>
            </a:r>
          </a:p>
          <a:p>
            <a:endParaRPr lang="nl-NL" dirty="0"/>
          </a:p>
          <a:p>
            <a:r>
              <a:rPr lang="nl-NL" dirty="0"/>
              <a:t>Soms komt het van een nieuwnummer, maar WhatsApp-kaping is ook mogelijk. Ze loggen met jouw 06 in op een andere telefoon.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A5DC609-628C-478F-9EE2-052EE80AB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18" y="1222514"/>
            <a:ext cx="3781845" cy="139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9460-27FA-4940-8DA5-45932CC8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Phishing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ABDC2-AC49-4C31-953F-A0FFDD932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Niet alleen op Whatsapp gebeurd dit. </a:t>
            </a:r>
          </a:p>
          <a:p>
            <a:r>
              <a:rPr lang="nl-NL" dirty="0"/>
              <a:t>Dit oplichten om iemands geld of wachtwoord te stelen wordt </a:t>
            </a:r>
            <a:r>
              <a:rPr lang="nl-NL" dirty="0" err="1">
                <a:solidFill>
                  <a:srgbClr val="502582"/>
                </a:solidFill>
              </a:rPr>
              <a:t>Phishing</a:t>
            </a:r>
            <a:r>
              <a:rPr lang="nl-NL" dirty="0"/>
              <a:t> genoemd.</a:t>
            </a:r>
          </a:p>
          <a:p>
            <a:pPr lvl="1"/>
            <a:r>
              <a:rPr lang="nl-NL" dirty="0"/>
              <a:t>‘Vissen’ naar iemand zijn gegevens.</a:t>
            </a:r>
          </a:p>
          <a:p>
            <a:r>
              <a:rPr lang="nl-NL" dirty="0"/>
              <a:t>Vaak zijn het mailtjes of</a:t>
            </a:r>
            <a:br>
              <a:rPr lang="nl-NL" dirty="0"/>
            </a:br>
            <a:r>
              <a:rPr lang="nl-NL" dirty="0" err="1"/>
              <a:t>smsjes</a:t>
            </a:r>
            <a:r>
              <a:rPr lang="nl-NL" dirty="0"/>
              <a:t> van banken, met</a:t>
            </a:r>
            <a:br>
              <a:rPr lang="nl-NL" dirty="0"/>
            </a:br>
            <a:r>
              <a:rPr lang="nl-NL" dirty="0"/>
              <a:t>de vraag of je direct wil</a:t>
            </a:r>
            <a:br>
              <a:rPr lang="nl-NL" dirty="0"/>
            </a:br>
            <a:r>
              <a:rPr lang="nl-NL" dirty="0"/>
              <a:t>inloggen.</a:t>
            </a:r>
          </a:p>
        </p:txBody>
      </p:sp>
      <p:pic>
        <p:nvPicPr>
          <p:cNvPr id="3074" name="Picture 2" descr="Phishing Rabo 2">
            <a:extLst>
              <a:ext uri="{FF2B5EF4-FFF2-40B4-BE49-F238E27FC236}">
                <a16:creationId xmlns:a16="http://schemas.microsoft.com/office/drawing/2014/main" id="{1CBAF8CC-AEE8-4E22-9B58-FB90F1ED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13" y="3595337"/>
            <a:ext cx="6599583" cy="314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48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0EC3-4FFE-4E71-B88E-3D2915A9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herken je een </a:t>
            </a:r>
            <a:r>
              <a:rPr lang="nl-NL" dirty="0" err="1"/>
              <a:t>Phishing</a:t>
            </a:r>
            <a:r>
              <a:rPr lang="nl-NL" dirty="0"/>
              <a:t> bericht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C3C8-AD8A-46A5-A638-631F0E42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4" y="1216152"/>
            <a:ext cx="11548872" cy="4453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502582"/>
                </a:solidFill>
              </a:rPr>
              <a:t>Herken foute links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pc/laptop: zweef met het muispijltje boven een link. Linksonder op het scherm verschijnt het webadres waarnaar de link verwijst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smartphone/tablet: druk de link in totdat er een venstertje verschijnt met het webadres.</a:t>
            </a:r>
          </a:p>
          <a:p>
            <a:pPr marL="0" indent="0">
              <a:buNone/>
            </a:pPr>
            <a:r>
              <a:rPr lang="nl-NL" dirty="0"/>
              <a:t>Een correct webadres bestaat uit de </a:t>
            </a:r>
            <a:r>
              <a:rPr lang="nl-NL" dirty="0">
                <a:solidFill>
                  <a:srgbClr val="502582"/>
                </a:solidFill>
              </a:rPr>
              <a:t>naam van het bedrijf</a:t>
            </a:r>
            <a:r>
              <a:rPr lang="nl-NL" dirty="0"/>
              <a:t>, gevolgd door een punt en daarna vaak </a:t>
            </a:r>
            <a:r>
              <a:rPr lang="nl-NL" dirty="0">
                <a:solidFill>
                  <a:srgbClr val="502582"/>
                </a:solidFill>
              </a:rPr>
              <a:t>nl </a:t>
            </a:r>
            <a:r>
              <a:rPr lang="nl-NL" dirty="0"/>
              <a:t>of </a:t>
            </a:r>
            <a:r>
              <a:rPr lang="nl-NL" dirty="0">
                <a:solidFill>
                  <a:srgbClr val="502582"/>
                </a:solidFill>
              </a:rPr>
              <a:t>com</a:t>
            </a:r>
            <a:r>
              <a:rPr lang="nl-NL" dirty="0"/>
              <a:t>. </a:t>
            </a:r>
          </a:p>
          <a:p>
            <a:pPr lvl="1"/>
            <a:r>
              <a:rPr lang="nl-NL" dirty="0"/>
              <a:t>Bijvoorbeeld codeskillz.nl, als er meerdere punten staan dan moet je letten op de laatste voor de NL.</a:t>
            </a:r>
          </a:p>
          <a:p>
            <a:pPr lvl="1"/>
            <a:r>
              <a:rPr lang="nl-NL" dirty="0"/>
              <a:t>Zo is </a:t>
            </a:r>
            <a:r>
              <a:rPr lang="nl-NL" dirty="0">
                <a:solidFill>
                  <a:srgbClr val="502582"/>
                </a:solidFill>
              </a:rPr>
              <a:t>start.codeskillz.nl </a:t>
            </a:r>
            <a:r>
              <a:rPr lang="nl-NL" dirty="0"/>
              <a:t>van CodeSkillz, maar </a:t>
            </a:r>
            <a:r>
              <a:rPr lang="nl-NL" dirty="0">
                <a:solidFill>
                  <a:srgbClr val="502582"/>
                </a:solidFill>
              </a:rPr>
              <a:t>codeskillz.nl.nieuwsbrief2020.nl </a:t>
            </a:r>
            <a:r>
              <a:rPr lang="nl-NL" dirty="0"/>
              <a:t>niet van CodeSkillz!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Het is niet makkelijk, ga daarom als het kan altijd </a:t>
            </a:r>
            <a:br>
              <a:rPr lang="nl-NL" dirty="0"/>
            </a:br>
            <a:r>
              <a:rPr lang="nl-NL" dirty="0"/>
              <a:t>zelf naar de site en klik geen links.</a:t>
            </a:r>
          </a:p>
        </p:txBody>
      </p:sp>
    </p:spTree>
    <p:extLst>
      <p:ext uri="{BB962C8B-B14F-4D97-AF65-F5344CB8AC3E}">
        <p14:creationId xmlns:p14="http://schemas.microsoft.com/office/powerpoint/2010/main" val="60760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0EC3-4FFE-4E71-B88E-3D2915A9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herken je een </a:t>
            </a:r>
            <a:r>
              <a:rPr lang="nl-NL" dirty="0" err="1"/>
              <a:t>Phishing</a:t>
            </a:r>
            <a:r>
              <a:rPr lang="nl-NL" dirty="0"/>
              <a:t> bericht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C3C8-AD8A-46A5-A638-631F0E42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792"/>
            <a:ext cx="10515600" cy="4426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Kan nog op meer dingen letten:</a:t>
            </a:r>
          </a:p>
          <a:p>
            <a:r>
              <a:rPr lang="nl-NL" dirty="0"/>
              <a:t>Verdachte afzenders en onderwerpen</a:t>
            </a:r>
          </a:p>
          <a:p>
            <a:r>
              <a:rPr lang="nl-NL" dirty="0"/>
              <a:t>Taalfouten</a:t>
            </a:r>
          </a:p>
          <a:p>
            <a:r>
              <a:rPr lang="nl-NL" dirty="0"/>
              <a:t>Kwaadaardige bijlagen</a:t>
            </a:r>
          </a:p>
          <a:p>
            <a:r>
              <a:rPr lang="nl-NL" dirty="0"/>
              <a:t>Onpersoonlijke mails</a:t>
            </a:r>
          </a:p>
          <a:p>
            <a:pPr lvl="1"/>
            <a:r>
              <a:rPr lang="nl-NL" i="1" dirty="0"/>
              <a:t>‘Beste leerling122442@school.nl’</a:t>
            </a:r>
          </a:p>
        </p:txBody>
      </p:sp>
    </p:spTree>
    <p:extLst>
      <p:ext uri="{BB962C8B-B14F-4D97-AF65-F5344CB8AC3E}">
        <p14:creationId xmlns:p14="http://schemas.microsoft.com/office/powerpoint/2010/main" val="133050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E15CFE-B43B-490C-8154-EA074F21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39"/>
            <a:ext cx="7410319" cy="2768917"/>
          </a:xfrm>
        </p:spPr>
        <p:txBody>
          <a:bodyPr anchor="ctr"/>
          <a:lstStyle/>
          <a:p>
            <a:pPr marL="0" indent="0">
              <a:buNone/>
            </a:pPr>
            <a:r>
              <a:rPr lang="nl-NL" dirty="0"/>
              <a:t>Open het werkblad en begin met de </a:t>
            </a:r>
            <a:r>
              <a:rPr lang="nl-NL" dirty="0" err="1"/>
              <a:t>Phishing</a:t>
            </a:r>
            <a:r>
              <a:rPr lang="nl-NL" dirty="0"/>
              <a:t> quiz.</a:t>
            </a:r>
          </a:p>
          <a:p>
            <a:pPr marL="0" indent="0">
              <a:buNone/>
            </a:pPr>
            <a:r>
              <a:rPr lang="nl-NL" dirty="0"/>
              <a:t>In de tweede opdracht ga je zelf een vlog maken met hoe je whatsapp fraude kan herkennen!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92E705-AE68-43D7-9390-82AB5650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937D82-3CDB-41BF-9504-8123AE9DF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010" y="1314450"/>
            <a:ext cx="3406798" cy="4829416"/>
          </a:xfrm>
          <a:prstGeom prst="rect">
            <a:avLst/>
          </a:prstGeom>
        </p:spPr>
      </p:pic>
      <p:pic>
        <p:nvPicPr>
          <p:cNvPr id="5" name="Picture 4" descr="A picture containing shirt&#10;&#10;Description automatically generated">
            <a:extLst>
              <a:ext uri="{FF2B5EF4-FFF2-40B4-BE49-F238E27FC236}">
                <a16:creationId xmlns:a16="http://schemas.microsoft.com/office/drawing/2014/main" id="{0E6EEE86-B2A7-4B35-A741-6B8C8BE5B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83" y="3567630"/>
            <a:ext cx="1753482" cy="27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4680"/>
      </p:ext>
    </p:extLst>
  </p:cSld>
  <p:clrMapOvr>
    <a:masterClrMapping/>
  </p:clrMapOvr>
</p:sld>
</file>

<file path=ppt/theme/theme1.xml><?xml version="1.0" encoding="utf-8"?>
<a:theme xmlns:a="http://schemas.openxmlformats.org/drawingml/2006/main" name="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" id="{6AC8FF34-03CA-45DC-9418-8990FBA881BB}" vid="{F03F3DB5-C764-4AA1-86B3-60E15050C6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CT</Template>
  <TotalTime>311</TotalTime>
  <Words>468</Words>
  <Application>Microsoft Macintosh PowerPoint</Application>
  <PresentationFormat>Breedbeeld</PresentationFormat>
  <Paragraphs>48</Paragraphs>
  <Slides>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Quicksand</vt:lpstr>
      <vt:lpstr>Lato</vt:lpstr>
      <vt:lpstr>Lato Thin</vt:lpstr>
      <vt:lpstr>Calibri</vt:lpstr>
      <vt:lpstr>Lato Light</vt:lpstr>
      <vt:lpstr>CT</vt:lpstr>
      <vt:lpstr>Whatsapp Fraude</vt:lpstr>
      <vt:lpstr>Whatsapp fraude</vt:lpstr>
      <vt:lpstr>Corona tijd</vt:lpstr>
      <vt:lpstr>Whatsapp fraude herkennen</vt:lpstr>
      <vt:lpstr>Phishing</vt:lpstr>
      <vt:lpstr>Hoe herken je een Phishing bericht</vt:lpstr>
      <vt:lpstr>Hoe herken je een Phishing bericht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Middel, L.M.</dc:creator>
  <cp:lastModifiedBy>Kirsten van der Winden</cp:lastModifiedBy>
  <cp:revision>29</cp:revision>
  <dcterms:created xsi:type="dcterms:W3CDTF">2020-05-19T11:43:39Z</dcterms:created>
  <dcterms:modified xsi:type="dcterms:W3CDTF">2021-03-22T14:48:51Z</dcterms:modified>
</cp:coreProperties>
</file>